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i&amp;url=https%3A%2F%2Fwww.scmp.com%2Fmagazines%2Fpost-magazine%2Flong-reads%2Farticle%2F3051521%2Fchinese-immigrants-went-australia-looking-gold&amp;psig=AOvVaw3ROGpNu8uXyF54Lhbkg25t&amp;ust=1713578996936000&amp;source=images&amp;cd=vfe&amp;opi=89978449&amp;ved=0CBIQjRxqFwoTCLCxyK2ZzYUDFQAAAAAdAAAAABAE" TargetMode="External"/><Relationship Id="rId3" Type="http://schemas.openxmlformats.org/officeDocument/2006/relationships/hyperlink" Target="https://history.state.gov/milestones/1866-1898/chinese-immigration"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s.loc.gov/inside_adams/2021/01/chinese-americans-gold-rush/"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i&amp;url=https%3A%2F%2Fwww.flexport.com%2Fblog%2Ftrade-merchants-rich-california-gold-rush%2F&amp;psig=AOvVaw1FHLj96OWr7LBGSDeiNsCB&amp;ust=1713644093192000&amp;source=images&amp;cd=vfe&amp;opi=89978449&amp;ved=0CBIQjRxqFwoTCJColu-Lz4UDFQAAAAAdAAAAABBA" TargetMode="External"/><Relationship Id="rId3" Type="http://schemas.openxmlformats.org/officeDocument/2006/relationships/hyperlink" Target="https://www.callutheran.edu/college-arts-sciences/history/civilliberties/chinese_civil_liberties_ver2.html#:~:text=With%20the%20railroad%20nearing%20completion,the%20most%20brutal%20years%20of"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i&amp;url=https%3A%2F%2Fwww.dreamstime.com%2Fillustration%2Fchinese-merchant.html&amp;psig=AOvVaw2IThXA25vNtMlIOu-9a4vi&amp;ust=1713643350907000&amp;source=images&amp;cd=vfe&amp;opi=89978449&amp;ved=0CBIQjRxqFwoTCOiQ7o2Jz4UDFQAAAAAdAAAAABAZ" TargetMode="External"/><Relationship Id="rId3" Type="http://schemas.openxmlformats.org/officeDocument/2006/relationships/hyperlink" Target="https://www.google.com/url?sa=i&amp;url=https%3A%2F%2Fwww.metmuseum.org%2Fart%2Fcollection%2Fsearch%2F400327&amp;psig=AOvVaw3RIykNuYKB2ZTBwvV6-h1Z&amp;ust=1713643682036000&amp;source=images&amp;cd=vfe&amp;opi=89978449&amp;ved=0CBIQjRxqFwoTCLiw36mKz4UDFQAAAAAdAAAAABAx" TargetMode="External"/><Relationship Id="rId4" Type="http://schemas.openxmlformats.org/officeDocument/2006/relationships/hyperlink" Target="https://www.sciencedirect.com/science/article/abs/pii/0014498387900039"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i&amp;url=https%3A%2F%2Fwww.twinkl.com%2Fresource%2Fgold-panning-colouring-t-tp-2675734&amp;psig=AOvVaw322qR89I_WEjMaF5EcdW3-&amp;ust=1713643135159000&amp;source=images&amp;cd=vfe&amp;opi=89978449&amp;ved=0CBIQjRxqFwoTCODt96iIz4UDFQAAAAAdAAAAABAn" TargetMode="External"/><Relationship Id="rId3" Type="http://schemas.openxmlformats.org/officeDocument/2006/relationships/hyperlink" Target="https://www.parks.ca.gov/pages/22922/files/worksheet-goldrushprices.pdf"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arks.ca.gov/pages/22922/files/worksheet-goldrushprices.pdf"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google.com/url?sa=i&amp;url=https%3A%2F%2Fwww.scmp.com%2Fmagazines%2Fpost-magazine%2Flong-reads%2Farticle%2F3051521%2Fchinese-immigrants-went-australia-looking-gold&amp;psig=AOvVaw3ROGpNu8uXyF54Lhbkg25t&amp;ust=1713578996936000&amp;source=images&amp;cd=vfe&amp;opi=89978449&amp;ved=0CBIQjRxqFwoTCLCxyK2ZzYUDFQAAAAAdAAAAABA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Translation: Hello my name is WangSu. My family and I live in Guangdong</a:t>
            </a:r>
            <a:r>
              <a:rPr lang="en"/>
              <a:t>. I’m a farmer, however after the first opium war(high taxes that came after the war ending), I don’t have enough money to support my family and children. So I hope I can find riches in America(California Gold Rush)</a:t>
            </a:r>
            <a:endParaRPr/>
          </a:p>
          <a:p>
            <a:pPr indent="0" lvl="0" marL="0" rtl="0" algn="l">
              <a:spcBef>
                <a:spcPts val="0"/>
              </a:spcBef>
              <a:spcAft>
                <a:spcPts val="0"/>
              </a:spcAft>
              <a:buNone/>
            </a:pPr>
            <a:r>
              <a:rPr lang="en" u="sng">
                <a:solidFill>
                  <a:schemeClr val="hlink"/>
                </a:solidFill>
                <a:hlinkClick r:id="rId3"/>
              </a:rPr>
              <a:t>https://history.state.gov/milestones/1866-1898/chinese-immigration</a:t>
            </a:r>
            <a:r>
              <a:rPr lang="en"/>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ce0f85538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ce0f85538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https://blogs.loc.gov/inside_adams/2021/01/chinese-americans-gold-rush/</a:t>
            </a:r>
            <a:r>
              <a:rPr lang="en"/>
              <a: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ce0f85538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ce0f85538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ce0f85538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ce0f85538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dc7ff8f0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dc7ff8f0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google.com/url?sa=i&amp;url=https%3A%2F%2Fwww.flexport.com%2Fblog%2Ftrade-merchants-rich-california-gold-rush%2F&amp;psig=AOvVaw1FHLj96OWr7LBGSDeiNsCB&amp;ust=1713644093192000&amp;source=images&amp;cd=vfe&amp;opi=89978449&amp;ved=0CBIQjRxqFwoTCJColu-Lz4UDFQAAAAAdAAAAABBA</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Many Chinese citizens in Guangdong learned about the california gold rush from merchant vessel</a:t>
            </a:r>
            <a:endParaRPr/>
          </a:p>
          <a:p>
            <a:pPr indent="0" lvl="0" marL="0" rtl="0" algn="l">
              <a:spcBef>
                <a:spcPts val="0"/>
              </a:spcBef>
              <a:spcAft>
                <a:spcPts val="0"/>
              </a:spcAft>
              <a:buNone/>
            </a:pPr>
            <a:r>
              <a:rPr lang="en" u="sng">
                <a:solidFill>
                  <a:schemeClr val="hlink"/>
                </a:solidFill>
                <a:hlinkClick r:id="rId3"/>
              </a:rPr>
              <a:t>https://www.callutheran.edu/college-arts-sciences/history/civilliberties/chinese_civil_liberties_ver2.html#:~:text=With%20the%20railroad%20nearing%20completion,the%20most%20brutal%20years%20of</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cdc7ff8f0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cdc7ff8f0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Chinese merchant Drawing source: </a:t>
            </a:r>
            <a:r>
              <a:rPr lang="en" u="sng">
                <a:solidFill>
                  <a:schemeClr val="hlink"/>
                </a:solidFill>
                <a:hlinkClick r:id="rId2"/>
              </a:rPr>
              <a:t>https://www.google.com/url?sa=i&amp;url=https%3A%2F%2Fwww.dreamstime.com%2Fillustration%2Fchinese-merchant.html&amp;psig=AOvVaw2IThXA25vNtMlIOu-9a4vi&amp;ust=1713643350907000&amp;source=images&amp;cd=vfe&amp;opi=89978449&amp;ved=0CBIQjRxqFwoTCOiQ7o2Jz4UDFQAAAAAdAAAAABAZ</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British Merchant Drawing source:</a:t>
            </a:r>
            <a:endParaRPr/>
          </a:p>
          <a:p>
            <a:pPr indent="0" lvl="0" marL="0" rtl="0" algn="l">
              <a:spcBef>
                <a:spcPts val="0"/>
              </a:spcBef>
              <a:spcAft>
                <a:spcPts val="0"/>
              </a:spcAft>
              <a:buNone/>
            </a:pPr>
            <a:r>
              <a:rPr lang="en" u="sng">
                <a:solidFill>
                  <a:schemeClr val="hlink"/>
                </a:solidFill>
                <a:hlinkClick r:id="rId3"/>
              </a:rPr>
              <a:t>https://www.google.com/url?sa=i&amp;url=https%3A%2F%2Fwww.metmuseum.org%2Fart%2Fcollection%2Fsearch%2F400327&amp;psig=AOvVaw3RIykNuYKB2ZTBwvV6-h1Z&amp;ust=1713643682036000&amp;source=images&amp;cd=vfe&amp;opi=89978449&amp;ved=0CBIQjRxqFwoTCLiw36mKz4UDFQAAAAAdAAAAABAx</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Merchants would help immigrants travel to America in exchange for a labor contract that made sure they would repay them</a:t>
            </a:r>
            <a:br>
              <a:rPr lang="en"/>
            </a:br>
            <a:r>
              <a:rPr lang="en" u="sng">
                <a:solidFill>
                  <a:schemeClr val="hlink"/>
                </a:solidFill>
                <a:hlinkClick r:id="rId4"/>
              </a:rPr>
              <a:t>https://www.sciencedirect.com/science/article/abs/pii/0014498387900039</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cdc7ff8f0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cdc7ff8f0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dc7ff8f0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dc7ff8f0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Panning Gold Image Source: </a:t>
            </a:r>
            <a:r>
              <a:rPr lang="en" u="sng">
                <a:solidFill>
                  <a:schemeClr val="hlink"/>
                </a:solidFill>
                <a:hlinkClick r:id="rId2"/>
              </a:rPr>
              <a:t>https://www.google.com/url?sa=i&amp;url=https%3A%2F%2Fwww.twinkl.com%2Fresource%2Fgold-panning-colouring-t-tp-2675734&amp;psig=AOvVaw322qR89I_WEjMaF5EcdW3-&amp;ust=1713643135159000&amp;source=images&amp;cd=vfe&amp;opi=89978449&amp;ved=0CBIQjRxqFwoTCODt96iIz4UDFQAAAAAdAAAAABAn</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Prices for Gold Flakes: </a:t>
            </a:r>
            <a:endParaRPr/>
          </a:p>
          <a:p>
            <a:pPr indent="0" lvl="0" marL="0" rtl="0" algn="l">
              <a:spcBef>
                <a:spcPts val="0"/>
              </a:spcBef>
              <a:spcAft>
                <a:spcPts val="0"/>
              </a:spcAft>
              <a:buNone/>
            </a:pPr>
            <a:r>
              <a:rPr lang="en" u="sng">
                <a:solidFill>
                  <a:schemeClr val="hlink"/>
                </a:solidFill>
                <a:hlinkClick r:id="rId3"/>
              </a:rPr>
              <a:t>https://www.parks.ca.gov/pages/22922/files/worksheet-goldrushprices.pdf</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ce0f85538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ce0f85538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Foreign Miner’s Tax(1850)  Government taxed 20 dollars monthly</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Prices for Gold Flakes Daily expected income and Cost of food </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hlink"/>
                </a:solidFill>
                <a:hlinkClick r:id="rId2"/>
              </a:rPr>
              <a:t>https://www.parks.ca.gov/pages/22922/files/worksheet-goldrushprices.pdf</a:t>
            </a:r>
            <a:r>
              <a:rPr lang="en">
                <a:solidFill>
                  <a:schemeClr val="dk1"/>
                </a:solidFill>
              </a:rPr>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e0f85538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e0f85538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e0f85538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e0f85538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e0f85538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e0f85538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ocs.google.com/presentation/d/1MHiwfIn3d899-OUV0iXl9TE3kqN4TT-strAf-cUA9J8/edit?usp=shar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blogs.loc.gov/inside_adams/2021/01/chinese-americans-gold-rush/" TargetMode="External"/><Relationship Id="rId4" Type="http://schemas.openxmlformats.org/officeDocument/2006/relationships/hyperlink" Target="https://www.sciencedirect.com/science/article/abs/pii/0014498387900039" TargetMode="External"/><Relationship Id="rId11" Type="http://schemas.openxmlformats.org/officeDocument/2006/relationships/hyperlink" Target="https://www.metmuseum.org/art/collection/search/400327" TargetMode="External"/><Relationship Id="rId10" Type="http://schemas.openxmlformats.org/officeDocument/2006/relationships/hyperlink" Target="https://www.dreamstime.com/illustration/chinese-merchant.html" TargetMode="External"/><Relationship Id="rId9" Type="http://schemas.openxmlformats.org/officeDocument/2006/relationships/hyperlink" Target="https://www.flexport.com/blog/trade-merchants-rich-california-gold-rush/" TargetMode="External"/><Relationship Id="rId5" Type="http://schemas.openxmlformats.org/officeDocument/2006/relationships/hyperlink" Target="https://www.parks.ca.gov/pages/22922/files/worksheet-goldrushprices.pdf" TargetMode="External"/><Relationship Id="rId6" Type="http://schemas.openxmlformats.org/officeDocument/2006/relationships/hyperlink" Target="https://www.scmp.com/magazines/post-magazine/long-reads/article/3051521/chinese-immigrants-went-australia-looking-gold" TargetMode="External"/><Relationship Id="rId7" Type="http://schemas.openxmlformats.org/officeDocument/2006/relationships/hyperlink" Target="https://history.state.gov/milestones/1866-1898/chinese-immigration" TargetMode="External"/><Relationship Id="rId8" Type="http://schemas.openxmlformats.org/officeDocument/2006/relationships/hyperlink" Target="https://www.callutheran.edu/college-arts-sciences/history/civilliberties/chinese_civil_liberties_ver2.html#:~:text=With%20the%20railroad%20nearing%20completion,the%20most%20brutal%20years%20o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987800" y="152400"/>
            <a:ext cx="3955607" cy="4838701"/>
          </a:xfrm>
          <a:prstGeom prst="rect">
            <a:avLst/>
          </a:prstGeom>
          <a:noFill/>
          <a:ln>
            <a:noFill/>
          </a:ln>
        </p:spPr>
      </p:pic>
      <p:sp>
        <p:nvSpPr>
          <p:cNvPr id="55" name="Google Shape;55;p13"/>
          <p:cNvSpPr txBox="1"/>
          <p:nvPr/>
        </p:nvSpPr>
        <p:spPr>
          <a:xfrm>
            <a:off x="444250" y="315625"/>
            <a:ext cx="2244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highlight>
                  <a:schemeClr val="lt1"/>
                </a:highlight>
              </a:rPr>
              <a:t>你好我的名字是望舒</a:t>
            </a:r>
            <a:endParaRPr sz="1800">
              <a:solidFill>
                <a:schemeClr val="dk1"/>
              </a:solidFill>
              <a:highlight>
                <a:schemeClr val="lt1"/>
              </a:highlight>
            </a:endParaRPr>
          </a:p>
        </p:txBody>
      </p:sp>
      <p:sp>
        <p:nvSpPr>
          <p:cNvPr id="56" name="Google Shape;56;p13"/>
          <p:cNvSpPr txBox="1"/>
          <p:nvPr/>
        </p:nvSpPr>
        <p:spPr>
          <a:xfrm>
            <a:off x="1017000" y="888450"/>
            <a:ext cx="2945700" cy="5079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None/>
            </a:pPr>
            <a:r>
              <a:rPr lang="en" sz="2100">
                <a:solidFill>
                  <a:srgbClr val="1F1F1F"/>
                </a:solidFill>
                <a:highlight>
                  <a:srgbClr val="F8F9FA"/>
                </a:highlight>
              </a:rPr>
              <a:t>我和我的家人住在广东</a:t>
            </a:r>
            <a:endParaRPr sz="1800">
              <a:solidFill>
                <a:schemeClr val="dk2"/>
              </a:solidFill>
            </a:endParaRPr>
          </a:p>
        </p:txBody>
      </p:sp>
      <p:sp>
        <p:nvSpPr>
          <p:cNvPr id="57" name="Google Shape;57;p13"/>
          <p:cNvSpPr txBox="1"/>
          <p:nvPr/>
        </p:nvSpPr>
        <p:spPr>
          <a:xfrm>
            <a:off x="292250" y="1507475"/>
            <a:ext cx="1554900" cy="5079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Clr>
                <a:schemeClr val="dk1"/>
              </a:buClr>
              <a:buSzPts val="1100"/>
              <a:buFont typeface="Arial"/>
              <a:buNone/>
            </a:pPr>
            <a:r>
              <a:rPr lang="en" sz="2100">
                <a:solidFill>
                  <a:srgbClr val="1F1F1F"/>
                </a:solidFill>
                <a:highlight>
                  <a:srgbClr val="F8F9FA"/>
                </a:highlight>
              </a:rPr>
              <a:t>我是个農民</a:t>
            </a:r>
            <a:endParaRPr sz="1800">
              <a:solidFill>
                <a:schemeClr val="dk2"/>
              </a:solidFill>
            </a:endParaRPr>
          </a:p>
        </p:txBody>
      </p:sp>
      <p:sp>
        <p:nvSpPr>
          <p:cNvPr id="58" name="Google Shape;58;p13"/>
          <p:cNvSpPr txBox="1"/>
          <p:nvPr/>
        </p:nvSpPr>
        <p:spPr>
          <a:xfrm>
            <a:off x="654625" y="2155650"/>
            <a:ext cx="3144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highlight>
                  <a:srgbClr val="FFFFFF"/>
                </a:highlight>
              </a:rPr>
              <a:t>但是第一次鴉片戰爭</a:t>
            </a:r>
            <a:r>
              <a:rPr lang="en" sz="1800">
                <a:solidFill>
                  <a:schemeClr val="dk1"/>
                </a:solidFill>
              </a:rPr>
              <a:t>以后</a:t>
            </a:r>
            <a:endParaRPr sz="1800">
              <a:solidFill>
                <a:schemeClr val="dk1"/>
              </a:solidFill>
            </a:endParaRPr>
          </a:p>
        </p:txBody>
      </p:sp>
      <p:sp>
        <p:nvSpPr>
          <p:cNvPr id="59" name="Google Shape;59;p13"/>
          <p:cNvSpPr txBox="1"/>
          <p:nvPr/>
        </p:nvSpPr>
        <p:spPr>
          <a:xfrm>
            <a:off x="1017000" y="2757625"/>
            <a:ext cx="3144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1F1F1F"/>
                </a:solidFill>
                <a:highlight>
                  <a:srgbClr val="F8F9FA"/>
                </a:highlight>
                <a:latin typeface="Roboto"/>
                <a:ea typeface="Roboto"/>
                <a:cs typeface="Roboto"/>
                <a:sym typeface="Roboto"/>
              </a:rPr>
              <a:t>我没有钱养家里的</a:t>
            </a:r>
            <a:r>
              <a:rPr lang="en" sz="2100">
                <a:solidFill>
                  <a:srgbClr val="1F1F1F"/>
                </a:solidFill>
                <a:highlight>
                  <a:srgbClr val="F8F9FA"/>
                </a:highlight>
              </a:rPr>
              <a:t>孩子们</a:t>
            </a:r>
            <a:endParaRPr sz="2100">
              <a:solidFill>
                <a:srgbClr val="1F1F1F"/>
              </a:solidFill>
              <a:highlight>
                <a:srgbClr val="F8F9FA"/>
              </a:highlight>
              <a:latin typeface="Roboto"/>
              <a:ea typeface="Roboto"/>
              <a:cs typeface="Roboto"/>
              <a:sym typeface="Roboto"/>
            </a:endParaRPr>
          </a:p>
        </p:txBody>
      </p:sp>
      <p:sp>
        <p:nvSpPr>
          <p:cNvPr id="60" name="Google Shape;60;p13"/>
          <p:cNvSpPr txBox="1"/>
          <p:nvPr/>
        </p:nvSpPr>
        <p:spPr>
          <a:xfrm>
            <a:off x="222125" y="3405800"/>
            <a:ext cx="3448500" cy="5079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None/>
            </a:pPr>
            <a:r>
              <a:rPr lang="en" sz="2100">
                <a:solidFill>
                  <a:srgbClr val="1F1F1F"/>
                </a:solidFill>
                <a:highlight>
                  <a:srgbClr val="F8F9FA"/>
                </a:highlight>
              </a:rPr>
              <a:t>所以我希望在美国找到财富</a:t>
            </a:r>
            <a:endParaRPr sz="1800">
              <a:solidFill>
                <a:schemeClr val="dk2"/>
              </a:solidFill>
            </a:endParaRPr>
          </a:p>
        </p:txBody>
      </p:sp>
      <p:sp>
        <p:nvSpPr>
          <p:cNvPr id="61" name="Google Shape;61;p13"/>
          <p:cNvSpPr txBox="1"/>
          <p:nvPr/>
        </p:nvSpPr>
        <p:spPr>
          <a:xfrm>
            <a:off x="134425" y="4529400"/>
            <a:ext cx="4185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P.S rest of the game will be in English</a:t>
            </a:r>
            <a:endParaRPr sz="1800">
              <a:solidFill>
                <a:schemeClr val="dk2"/>
              </a:solidFill>
            </a:endParaRPr>
          </a:p>
        </p:txBody>
      </p:sp>
      <p:sp>
        <p:nvSpPr>
          <p:cNvPr id="62" name="Google Shape;62;p13"/>
          <p:cNvSpPr txBox="1"/>
          <p:nvPr/>
        </p:nvSpPr>
        <p:spPr>
          <a:xfrm>
            <a:off x="824225" y="3990700"/>
            <a:ext cx="242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38761D"/>
                </a:solidFill>
              </a:rPr>
              <a:t>Press P to continue </a:t>
            </a:r>
            <a:endParaRPr b="1" sz="1800">
              <a:solidFill>
                <a:srgbClr val="38761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187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this relates to what we have learned in class</a:t>
            </a:r>
            <a:endParaRPr/>
          </a:p>
        </p:txBody>
      </p:sp>
      <p:sp>
        <p:nvSpPr>
          <p:cNvPr id="125" name="Google Shape;125;p22"/>
          <p:cNvSpPr txBox="1"/>
          <p:nvPr>
            <p:ph idx="1" type="body"/>
          </p:nvPr>
        </p:nvSpPr>
        <p:spPr>
          <a:xfrm>
            <a:off x="0" y="760550"/>
            <a:ext cx="9144000" cy="438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difficulty of the game rises as you get more money, as it takes a few months for you to build up money after paying back the money owed in your Contract. This is a representation of the growing </a:t>
            </a:r>
            <a:r>
              <a:rPr lang="en"/>
              <a:t>hostility</a:t>
            </a:r>
            <a:r>
              <a:rPr lang="en"/>
              <a:t> between whites and asian immigrants, as immigrants were viewed as people who were stealing their jobs. This lead up into a few problems where Asian immigrants were either found severely </a:t>
            </a:r>
            <a:r>
              <a:rPr lang="en"/>
              <a:t>beaten</a:t>
            </a:r>
            <a:r>
              <a:rPr lang="en"/>
              <a:t> up or even killed. This would also eventually lead to the passing of the Asian </a:t>
            </a:r>
            <a:r>
              <a:rPr lang="en"/>
              <a:t>Exclusion</a:t>
            </a:r>
            <a:r>
              <a:rPr lang="en"/>
              <a:t> Act, since tension got to an all time high, after America finished building the </a:t>
            </a:r>
            <a:r>
              <a:rPr lang="en"/>
              <a:t>transcontinental</a:t>
            </a:r>
            <a:r>
              <a:rPr lang="en"/>
              <a:t> railroad and the amount of job decreased. Also it’s important to note after the California Gold Rush many Chinese immigrants were pushed into cheap manual labor, which only caused more discourse. The early heavy taxation in the game is a reference to the Foreign </a:t>
            </a:r>
            <a:r>
              <a:rPr lang="en"/>
              <a:t>Miners</a:t>
            </a:r>
            <a:r>
              <a:rPr lang="en"/>
              <a:t> Tax passed in 1850 by California which heavily taxed immigrants and pushed many chinese immigrants to other types of unskilled labor. It was eventually repealed and the tax was set down to 4 dollars every month.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Type of Sources I used</a:t>
            </a:r>
            <a:endParaRPr/>
          </a:p>
        </p:txBody>
      </p:sp>
      <p:sp>
        <p:nvSpPr>
          <p:cNvPr id="131" name="Google Shape;131;p23"/>
          <p:cNvSpPr txBox="1"/>
          <p:nvPr>
            <p:ph idx="1" type="body"/>
          </p:nvPr>
        </p:nvSpPr>
        <p:spPr>
          <a:xfrm>
            <a:off x="128600" y="1152475"/>
            <a:ext cx="8954400" cy="393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 for the information I found online were put into the speaker note of the respective slide where the </a:t>
            </a:r>
            <a:r>
              <a:rPr lang="en"/>
              <a:t>information</a:t>
            </a:r>
            <a:r>
              <a:rPr lang="en"/>
              <a:t> is referenced. Images were also sourced. Most of the information either came from .gov and .edu websites or from the Library of Congress. Each of the images on the slides are used in the game directly. Translations for the first slide are in speaker notes, didn’t write the entire game in chinese as my proficiency isn’t very high and I would rather not write an english and chinese </a:t>
            </a:r>
            <a:r>
              <a:rPr lang="en"/>
              <a:t>version</a:t>
            </a:r>
            <a:r>
              <a:rPr lang="en"/>
              <a:t> of the game.</a:t>
            </a:r>
            <a:endParaRPr/>
          </a:p>
          <a:p>
            <a:pPr indent="0" lvl="0" marL="0" rtl="0" algn="l">
              <a:spcBef>
                <a:spcPts val="1200"/>
              </a:spcBef>
              <a:spcAft>
                <a:spcPts val="0"/>
              </a:spcAft>
              <a:buNone/>
            </a:pPr>
            <a:r>
              <a:rPr lang="en"/>
              <a:t>Here is the link to the google slides. I had to make a </a:t>
            </a:r>
            <a:r>
              <a:rPr lang="en"/>
              <a:t>powerpoint</a:t>
            </a:r>
            <a:r>
              <a:rPr lang="en"/>
              <a:t> in order put the game and slides all into one folder. This will allow you to see the speaker notes</a:t>
            </a:r>
            <a:endParaRPr/>
          </a:p>
          <a:p>
            <a:pPr indent="0" lvl="0" marL="0" rtl="0" algn="l">
              <a:spcBef>
                <a:spcPts val="1200"/>
              </a:spcBef>
              <a:spcAft>
                <a:spcPts val="1200"/>
              </a:spcAft>
              <a:buNone/>
            </a:pPr>
            <a:r>
              <a:rPr lang="en" u="sng">
                <a:solidFill>
                  <a:schemeClr val="hlink"/>
                </a:solidFill>
                <a:hlinkClick r:id="rId3"/>
              </a:rPr>
              <a:t>https://docs.google.com/presentation/d/1MHiwfIn3d899-OUV0iXl9TE3kqN4TT-strAf-cUA9J8/edit?usp=sharing</a:t>
            </a:r>
            <a:r>
              <a:rPr lang="en"/>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161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a:t>
            </a:r>
            <a:endParaRPr/>
          </a:p>
        </p:txBody>
      </p:sp>
      <p:sp>
        <p:nvSpPr>
          <p:cNvPr id="137" name="Google Shape;137;p24"/>
          <p:cNvSpPr txBox="1"/>
          <p:nvPr>
            <p:ph idx="1" type="body"/>
          </p:nvPr>
        </p:nvSpPr>
        <p:spPr>
          <a:xfrm>
            <a:off x="311700" y="733825"/>
            <a:ext cx="8520600" cy="44094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sz="1100" u="sng">
                <a:solidFill>
                  <a:srgbClr val="2200CC"/>
                </a:solidFill>
                <a:hlinkClick r:id="rId3">
                  <a:extLst>
                    <a:ext uri="{A12FA001-AC4F-418D-AE19-62706E023703}">
                      <ahyp:hlinkClr val="tx"/>
                    </a:ext>
                  </a:extLst>
                </a:hlinkClick>
              </a:rPr>
              <a:t>https://blogs.loc.gov/inside_adams/2021/01/chinese-americans-gold-rush/</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4">
                  <a:extLst>
                    <a:ext uri="{A12FA001-AC4F-418D-AE19-62706E023703}">
                      <ahyp:hlinkClr val="tx"/>
                    </a:ext>
                  </a:extLst>
                </a:hlinkClick>
              </a:rPr>
              <a:t>https://www.sciencedirect.com/science/article/abs/pii/0014498387900039</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5">
                  <a:extLst>
                    <a:ext uri="{A12FA001-AC4F-418D-AE19-62706E023703}">
                      <ahyp:hlinkClr val="tx"/>
                    </a:ext>
                  </a:extLst>
                </a:hlinkClick>
              </a:rPr>
              <a:t>https://www.parks.ca.gov/pages/22922/files/worksheet-goldrushprices.pdf</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6">
                  <a:extLst>
                    <a:ext uri="{A12FA001-AC4F-418D-AE19-62706E023703}">
                      <ahyp:hlinkClr val="tx"/>
                    </a:ext>
                  </a:extLst>
                </a:hlinkClick>
              </a:rPr>
              <a:t>https://www.google.com/url?sa=i&amp;url=https%3A%2F%2Fwww.scmp.com%2Fmagazines%2Fpost-magazine%2Flong-reads%2Farticle%2F3051521%2Fchinese-immigrants-went-australia-looking-gold&amp;psig=AOvVaw3ROGpNu8uXyF54Lhbkg25t&amp;ust=1713578996936000&amp;source=images&amp;cd=vfe&amp;opi=89978449&amp;ved=0CBIQjRxqFwoTCLCxyK2ZzYUDFQAAAAAdAAAAABAE</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7">
                  <a:extLst>
                    <a:ext uri="{A12FA001-AC4F-418D-AE19-62706E023703}">
                      <ahyp:hlinkClr val="tx"/>
                    </a:ext>
                  </a:extLst>
                </a:hlinkClick>
              </a:rPr>
              <a:t>https://history.state.gov/milestones/1866-1898/chinese-immigration</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8">
                  <a:extLst>
                    <a:ext uri="{A12FA001-AC4F-418D-AE19-62706E023703}">
                      <ahyp:hlinkClr val="tx"/>
                    </a:ext>
                  </a:extLst>
                </a:hlinkClick>
              </a:rPr>
              <a:t>https://www.callutheran.edu/college-arts-sciences/history/civilliberties/chinese_civil_liberties_ver2.html#:~:text=With%20the%20railroad%20nearing%20completion,the%20most%20brutal%20years%20of</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9">
                  <a:extLst>
                    <a:ext uri="{A12FA001-AC4F-418D-AE19-62706E023703}">
                      <ahyp:hlinkClr val="tx"/>
                    </a:ext>
                  </a:extLst>
                </a:hlinkClick>
              </a:rPr>
              <a:t>https://www.google.com/url?sa=i&amp;url=https%3A%2F%2Fwww.flexport.com%2Fblog%2Ftrade-merchants-rich-california-gold-rush%2F&amp;psig=AOvVaw1FHLj96OWr7LBGSDeiNsCB&amp;ust=1713644093192000&amp;source=images&amp;cd=vfe&amp;opi=89978449&amp;ved=0CBIQjRxqFwoTCJColu-Lz4UDFQAAAAAdAAAAABBA</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 sz="1100" u="sng">
                <a:solidFill>
                  <a:srgbClr val="2200CC"/>
                </a:solidFill>
                <a:hlinkClick r:id="rId10">
                  <a:extLst>
                    <a:ext uri="{A12FA001-AC4F-418D-AE19-62706E023703}">
                      <ahyp:hlinkClr val="tx"/>
                    </a:ext>
                  </a:extLst>
                </a:hlinkClick>
              </a:rPr>
              <a:t>https://www.google.com/url?sa=i&amp;url=https%3A%2F%2Fwww.dreamstime.com%2Fillustration%2Fchinese-merchant.html&amp;psig=AOvVaw2IThXA25vNtMlIOu-9a4vi&amp;ust=1713643350907000&amp;source=images&amp;cd=vfe&amp;opi=89978449&amp;ved=0CBIQjRxqFwoTCOiQ7o2Jz4UDFQAAAAAdAAAAABAZ</a:t>
            </a:r>
            <a:r>
              <a:rPr lang="en" sz="1100">
                <a:solidFill>
                  <a:schemeClr val="dk1"/>
                </a:solidFill>
              </a:rPr>
              <a:t>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1100" u="sng">
                <a:solidFill>
                  <a:srgbClr val="2200CC"/>
                </a:solidFill>
                <a:hlinkClick r:id="rId11">
                  <a:extLst>
                    <a:ext uri="{A12FA001-AC4F-418D-AE19-62706E023703}">
                      <ahyp:hlinkClr val="tx"/>
                    </a:ext>
                  </a:extLst>
                </a:hlinkClick>
              </a:rPr>
              <a:t>https://www.google.com/url?sa=i&amp;url=https%3A%2F%2Fwww.metmuseum.org%2Fart%2Fcollection%2Fsearch%2F400327&amp;psig=AOvVaw3RIykNuYKB2ZTBwvV6-h1Z&amp;ust=1713643682036000&amp;source=images&amp;cd=vfe&amp;opi=89978449&amp;ved=0CBIQjRxqFwoTCLiw36mKz4UDFQAAAAAdAAAAABAx</a:t>
            </a:r>
            <a:r>
              <a:rPr lang="en" sz="1100">
                <a:solidFill>
                  <a:schemeClr val="dk1"/>
                </a:solidFill>
              </a:rPr>
              <a:t> </a:t>
            </a:r>
            <a:endParaRPr sz="11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4"/>
          <p:cNvPicPr preferRelativeResize="0"/>
          <p:nvPr/>
        </p:nvPicPr>
        <p:blipFill>
          <a:blip r:embed="rId3">
            <a:alphaModFix/>
          </a:blip>
          <a:stretch>
            <a:fillRect/>
          </a:stretch>
        </p:blipFill>
        <p:spPr>
          <a:xfrm>
            <a:off x="1395351" y="957275"/>
            <a:ext cx="6353298" cy="4076700"/>
          </a:xfrm>
          <a:prstGeom prst="rect">
            <a:avLst/>
          </a:prstGeom>
          <a:noFill/>
          <a:ln>
            <a:noFill/>
          </a:ln>
        </p:spPr>
      </p:pic>
      <p:sp>
        <p:nvSpPr>
          <p:cNvPr id="68" name="Google Shape;68;p14"/>
          <p:cNvSpPr txBox="1"/>
          <p:nvPr/>
        </p:nvSpPr>
        <p:spPr>
          <a:xfrm>
            <a:off x="557250" y="271450"/>
            <a:ext cx="8029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I must get to American, this Gold Mountain is my last resort!</a:t>
            </a:r>
            <a:endParaRPr b="1" sz="2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5"/>
          <p:cNvPicPr preferRelativeResize="0"/>
          <p:nvPr/>
        </p:nvPicPr>
        <p:blipFill>
          <a:blip r:embed="rId3">
            <a:alphaModFix/>
          </a:blip>
          <a:stretch>
            <a:fillRect/>
          </a:stretch>
        </p:blipFill>
        <p:spPr>
          <a:xfrm>
            <a:off x="271475" y="766425"/>
            <a:ext cx="2756125" cy="3610649"/>
          </a:xfrm>
          <a:prstGeom prst="rect">
            <a:avLst/>
          </a:prstGeom>
          <a:noFill/>
          <a:ln>
            <a:noFill/>
          </a:ln>
        </p:spPr>
      </p:pic>
      <p:pic>
        <p:nvPicPr>
          <p:cNvPr id="74" name="Google Shape;74;p15"/>
          <p:cNvPicPr preferRelativeResize="0"/>
          <p:nvPr/>
        </p:nvPicPr>
        <p:blipFill rotWithShape="1">
          <a:blip r:embed="rId4">
            <a:alphaModFix/>
          </a:blip>
          <a:srcRect b="11319" l="7030" r="6702" t="4077"/>
          <a:stretch/>
        </p:blipFill>
        <p:spPr>
          <a:xfrm>
            <a:off x="5729313" y="869813"/>
            <a:ext cx="2756126" cy="3403872"/>
          </a:xfrm>
          <a:prstGeom prst="rect">
            <a:avLst/>
          </a:prstGeom>
          <a:noFill/>
          <a:ln>
            <a:noFill/>
          </a:ln>
        </p:spPr>
      </p:pic>
      <p:sp>
        <p:nvSpPr>
          <p:cNvPr id="75" name="Google Shape;75;p15"/>
          <p:cNvSpPr txBox="1"/>
          <p:nvPr/>
        </p:nvSpPr>
        <p:spPr>
          <a:xfrm>
            <a:off x="142875" y="4273675"/>
            <a:ext cx="3557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1F1F1F"/>
                </a:solidFill>
              </a:rPr>
              <a:t>Travel to America through contract with Chinese Merchant</a:t>
            </a:r>
            <a:endParaRPr sz="1800">
              <a:solidFill>
                <a:srgbClr val="1F1F1F"/>
              </a:solidFill>
            </a:endParaRPr>
          </a:p>
        </p:txBody>
      </p:sp>
      <p:sp>
        <p:nvSpPr>
          <p:cNvPr id="76" name="Google Shape;76;p15"/>
          <p:cNvSpPr txBox="1"/>
          <p:nvPr/>
        </p:nvSpPr>
        <p:spPr>
          <a:xfrm>
            <a:off x="5299739" y="4377075"/>
            <a:ext cx="3615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t>Travel to America through contract with British Merchant</a:t>
            </a:r>
            <a:endParaRPr sz="1800"/>
          </a:p>
        </p:txBody>
      </p:sp>
      <p:sp>
        <p:nvSpPr>
          <p:cNvPr id="77" name="Google Shape;77;p15"/>
          <p:cNvSpPr txBox="1"/>
          <p:nvPr/>
        </p:nvSpPr>
        <p:spPr>
          <a:xfrm>
            <a:off x="3157225" y="2171550"/>
            <a:ext cx="21567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rgbClr val="FF0000"/>
                </a:solidFill>
              </a:rPr>
              <a:t>Your Choice</a:t>
            </a:r>
            <a:endParaRPr b="1" sz="2000">
              <a:solidFill>
                <a:srgbClr val="FF0000"/>
              </a:solidFill>
            </a:endParaRPr>
          </a:p>
          <a:p>
            <a:pPr indent="0" lvl="0" marL="0" rtl="0" algn="l">
              <a:spcBef>
                <a:spcPts val="0"/>
              </a:spcBef>
              <a:spcAft>
                <a:spcPts val="0"/>
              </a:spcAft>
              <a:buNone/>
            </a:pPr>
            <a:r>
              <a:rPr b="1" lang="en" sz="3000">
                <a:solidFill>
                  <a:schemeClr val="dk1"/>
                </a:solidFill>
              </a:rPr>
              <a:t>A     or</a:t>
            </a:r>
            <a:r>
              <a:rPr b="1" lang="en" sz="3000">
                <a:solidFill>
                  <a:schemeClr val="dk1"/>
                </a:solidFill>
              </a:rPr>
              <a:t>    </a:t>
            </a:r>
            <a:r>
              <a:rPr b="1" lang="en" sz="3000">
                <a:solidFill>
                  <a:schemeClr val="dk1"/>
                </a:solidFill>
              </a:rPr>
              <a:t>B</a:t>
            </a:r>
            <a:endParaRPr b="1" sz="3000">
              <a:solidFill>
                <a:schemeClr val="dk1"/>
              </a:solidFill>
            </a:endParaRPr>
          </a:p>
        </p:txBody>
      </p:sp>
      <p:sp>
        <p:nvSpPr>
          <p:cNvPr id="78" name="Google Shape;78;p15"/>
          <p:cNvSpPr txBox="1"/>
          <p:nvPr/>
        </p:nvSpPr>
        <p:spPr>
          <a:xfrm>
            <a:off x="713725" y="212325"/>
            <a:ext cx="7043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dk1"/>
                </a:solidFill>
              </a:rPr>
              <a:t>How Will I Get To America?</a:t>
            </a:r>
            <a:endParaRPr b="1" sz="2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nvSpPr>
        <p:spPr>
          <a:xfrm>
            <a:off x="1096950" y="191300"/>
            <a:ext cx="6950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rPr>
              <a:t>You’ve reached California! It’s time to start making money.</a:t>
            </a:r>
            <a:endParaRPr b="1" sz="1800">
              <a:solidFill>
                <a:schemeClr val="dk1"/>
              </a:solidFill>
            </a:endParaRPr>
          </a:p>
        </p:txBody>
      </p:sp>
      <p:sp>
        <p:nvSpPr>
          <p:cNvPr id="84" name="Google Shape;84;p16"/>
          <p:cNvSpPr txBox="1"/>
          <p:nvPr/>
        </p:nvSpPr>
        <p:spPr>
          <a:xfrm>
            <a:off x="331800" y="753788"/>
            <a:ext cx="84804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Every day before the sun sets you need to make enough money by sifting for gold to pay back a portion of the travel fee as stated in the Contract you made with the Merchant. Otherwise the merchant will come for you!</a:t>
            </a:r>
            <a:endParaRPr sz="1800">
              <a:solidFill>
                <a:schemeClr val="dk2"/>
              </a:solidFill>
            </a:endParaRPr>
          </a:p>
        </p:txBody>
      </p:sp>
      <p:sp>
        <p:nvSpPr>
          <p:cNvPr id="85" name="Google Shape;85;p16"/>
          <p:cNvSpPr txBox="1"/>
          <p:nvPr/>
        </p:nvSpPr>
        <p:spPr>
          <a:xfrm>
            <a:off x="663600" y="1769600"/>
            <a:ext cx="71415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At the end of every day living expenses and money sent back home to </a:t>
            </a:r>
            <a:r>
              <a:rPr lang="en" sz="1800">
                <a:solidFill>
                  <a:schemeClr val="dk2"/>
                </a:solidFill>
              </a:rPr>
              <a:t>your</a:t>
            </a:r>
            <a:r>
              <a:rPr lang="en" sz="1800">
                <a:solidFill>
                  <a:schemeClr val="dk2"/>
                </a:solidFill>
              </a:rPr>
              <a:t> family will be cut from you’re profits</a:t>
            </a:r>
            <a:endParaRPr sz="1800">
              <a:solidFill>
                <a:schemeClr val="dk2"/>
              </a:solidFill>
            </a:endParaRPr>
          </a:p>
        </p:txBody>
      </p:sp>
      <p:sp>
        <p:nvSpPr>
          <p:cNvPr id="86" name="Google Shape;86;p16"/>
          <p:cNvSpPr txBox="1"/>
          <p:nvPr/>
        </p:nvSpPr>
        <p:spPr>
          <a:xfrm>
            <a:off x="684900" y="2624100"/>
            <a:ext cx="7098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If you don’t have any money after paying back the Merchant, you won’t be able to afford food and will become weak and starve</a:t>
            </a:r>
            <a:endParaRPr sz="1800">
              <a:solidFill>
                <a:schemeClr val="dk2"/>
              </a:solidFill>
            </a:endParaRPr>
          </a:p>
        </p:txBody>
      </p:sp>
      <p:sp>
        <p:nvSpPr>
          <p:cNvPr id="87" name="Google Shape;87;p16"/>
          <p:cNvSpPr txBox="1"/>
          <p:nvPr/>
        </p:nvSpPr>
        <p:spPr>
          <a:xfrm>
            <a:off x="735600" y="3478600"/>
            <a:ext cx="76728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Since you’re a loving father the surplus money will always go to your family first </a:t>
            </a:r>
            <a:r>
              <a:rPr lang="en" sz="1800">
                <a:solidFill>
                  <a:schemeClr val="dk2"/>
                </a:solidFill>
              </a:rPr>
              <a:t>before</a:t>
            </a:r>
            <a:r>
              <a:rPr lang="en" sz="1800">
                <a:solidFill>
                  <a:schemeClr val="dk2"/>
                </a:solidFill>
              </a:rPr>
              <a:t> you spend any. If you end the day 3 times in a row without any money to send to your family they will starve to death.</a:t>
            </a:r>
            <a:endParaRPr sz="1800">
              <a:solidFill>
                <a:schemeClr val="dk2"/>
              </a:solidFill>
            </a:endParaRPr>
          </a:p>
        </p:txBody>
      </p:sp>
      <p:sp>
        <p:nvSpPr>
          <p:cNvPr id="88" name="Google Shape;88;p16"/>
          <p:cNvSpPr txBox="1"/>
          <p:nvPr/>
        </p:nvSpPr>
        <p:spPr>
          <a:xfrm>
            <a:off x="81000" y="4610000"/>
            <a:ext cx="898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Be careful of other unforeseen events that might affect you! Have fun and try to survive</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7"/>
          <p:cNvPicPr preferRelativeResize="0"/>
          <p:nvPr/>
        </p:nvPicPr>
        <p:blipFill rotWithShape="1">
          <a:blip r:embed="rId3">
            <a:alphaModFix/>
          </a:blip>
          <a:srcRect b="12163" l="17292" r="18993" t="6799"/>
          <a:stretch/>
        </p:blipFill>
        <p:spPr>
          <a:xfrm>
            <a:off x="2606000" y="1367700"/>
            <a:ext cx="3823376" cy="2431475"/>
          </a:xfrm>
          <a:prstGeom prst="rect">
            <a:avLst/>
          </a:prstGeom>
          <a:noFill/>
          <a:ln>
            <a:noFill/>
          </a:ln>
        </p:spPr>
      </p:pic>
      <p:sp>
        <p:nvSpPr>
          <p:cNvPr id="94" name="Google Shape;94;p17"/>
          <p:cNvSpPr txBox="1"/>
          <p:nvPr/>
        </p:nvSpPr>
        <p:spPr>
          <a:xfrm>
            <a:off x="6376775" y="0"/>
            <a:ext cx="2747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rPr>
              <a:t>Press </a:t>
            </a:r>
            <a:r>
              <a:rPr b="1" lang="en" sz="2100">
                <a:solidFill>
                  <a:schemeClr val="dk1"/>
                </a:solidFill>
              </a:rPr>
              <a:t>S</a:t>
            </a:r>
            <a:r>
              <a:rPr lang="en" sz="2100">
                <a:solidFill>
                  <a:schemeClr val="dk1"/>
                </a:solidFill>
              </a:rPr>
              <a:t> to  Keeping Sifting</a:t>
            </a:r>
            <a:endParaRPr sz="2100">
              <a:solidFill>
                <a:schemeClr val="dk1"/>
              </a:solidFill>
            </a:endParaRPr>
          </a:p>
        </p:txBody>
      </p:sp>
      <p:sp>
        <p:nvSpPr>
          <p:cNvPr id="95" name="Google Shape;95;p17"/>
          <p:cNvSpPr txBox="1"/>
          <p:nvPr/>
        </p:nvSpPr>
        <p:spPr>
          <a:xfrm>
            <a:off x="6376775" y="718300"/>
            <a:ext cx="2747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rPr>
              <a:t>Press </a:t>
            </a:r>
            <a:r>
              <a:rPr b="1" lang="en" sz="2100">
                <a:solidFill>
                  <a:schemeClr val="dk1"/>
                </a:solidFill>
              </a:rPr>
              <a:t>N</a:t>
            </a:r>
            <a:r>
              <a:rPr lang="en" sz="2100">
                <a:solidFill>
                  <a:schemeClr val="dk1"/>
                </a:solidFill>
              </a:rPr>
              <a:t> for new Batch to Sift through</a:t>
            </a:r>
            <a:endParaRPr sz="2100">
              <a:solidFill>
                <a:schemeClr val="dk1"/>
              </a:solidFill>
            </a:endParaRPr>
          </a:p>
        </p:txBody>
      </p:sp>
      <p:sp>
        <p:nvSpPr>
          <p:cNvPr id="96" name="Google Shape;96;p17"/>
          <p:cNvSpPr txBox="1"/>
          <p:nvPr/>
        </p:nvSpPr>
        <p:spPr>
          <a:xfrm>
            <a:off x="6581350" y="1549600"/>
            <a:ext cx="24372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2100">
                <a:solidFill>
                  <a:schemeClr val="dk1"/>
                </a:solidFill>
              </a:rPr>
              <a:t>Press </a:t>
            </a:r>
            <a:r>
              <a:rPr b="1" lang="en" sz="2100">
                <a:solidFill>
                  <a:schemeClr val="dk1"/>
                </a:solidFill>
              </a:rPr>
              <a:t>E </a:t>
            </a:r>
            <a:r>
              <a:rPr lang="en" sz="2100">
                <a:solidFill>
                  <a:schemeClr val="dk1"/>
                </a:solidFill>
              </a:rPr>
              <a:t>to end the day</a:t>
            </a:r>
            <a:endParaRPr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nvSpPr>
        <p:spPr>
          <a:xfrm>
            <a:off x="2713350" y="584525"/>
            <a:ext cx="3717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dk1"/>
                </a:solidFill>
              </a:rPr>
              <a:t>End of the Day Summary:</a:t>
            </a:r>
            <a:endParaRPr b="1" sz="2200" u="sng">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0000"/>
        </a:solidFill>
      </p:bgPr>
    </p:bg>
    <p:spTree>
      <p:nvGrpSpPr>
        <p:cNvPr id="105" name="Shape 105"/>
        <p:cNvGrpSpPr/>
        <p:nvPr/>
      </p:nvGrpSpPr>
      <p:grpSpPr>
        <a:xfrm>
          <a:off x="0" y="0"/>
          <a:ext cx="0" cy="0"/>
          <a:chOff x="0" y="0"/>
          <a:chExt cx="0" cy="0"/>
        </a:xfrm>
      </p:grpSpPr>
      <p:sp>
        <p:nvSpPr>
          <p:cNvPr id="106" name="Google Shape;106;p19"/>
          <p:cNvSpPr txBox="1"/>
          <p:nvPr>
            <p:ph type="title"/>
          </p:nvPr>
        </p:nvSpPr>
        <p:spPr>
          <a:xfrm>
            <a:off x="311688" y="468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I’LL KILL YOU IF YOU KEEP MISSING PAYMENTS</a:t>
            </a:r>
            <a:endParaRPr b="1"/>
          </a:p>
        </p:txBody>
      </p:sp>
      <p:pic>
        <p:nvPicPr>
          <p:cNvPr id="107" name="Google Shape;107;p19"/>
          <p:cNvPicPr preferRelativeResize="0"/>
          <p:nvPr/>
        </p:nvPicPr>
        <p:blipFill rotWithShape="1">
          <a:blip r:embed="rId3">
            <a:alphaModFix/>
          </a:blip>
          <a:srcRect b="11319" l="7030" r="6702" t="4077"/>
          <a:stretch/>
        </p:blipFill>
        <p:spPr>
          <a:xfrm>
            <a:off x="3193938" y="1232213"/>
            <a:ext cx="2756126" cy="340387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0"/>
          <p:cNvPicPr preferRelativeResize="0"/>
          <p:nvPr/>
        </p:nvPicPr>
        <p:blipFill rotWithShape="1">
          <a:blip r:embed="rId3">
            <a:alphaModFix/>
          </a:blip>
          <a:srcRect b="6603" l="0" r="0" t="0"/>
          <a:stretch/>
        </p:blipFill>
        <p:spPr>
          <a:xfrm>
            <a:off x="-404287" y="0"/>
            <a:ext cx="9952573" cy="5143500"/>
          </a:xfrm>
          <a:prstGeom prst="rect">
            <a:avLst/>
          </a:prstGeom>
          <a:noFill/>
          <a:ln>
            <a:noFill/>
          </a:ln>
        </p:spPr>
      </p:pic>
      <p:sp>
        <p:nvSpPr>
          <p:cNvPr id="113" name="Google Shape;113;p20"/>
          <p:cNvSpPr txBox="1"/>
          <p:nvPr>
            <p:ph type="title"/>
          </p:nvPr>
        </p:nvSpPr>
        <p:spPr>
          <a:xfrm>
            <a:off x="2092225" y="1512750"/>
            <a:ext cx="5217600" cy="1370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1"/>
                </a:solidFill>
              </a:rPr>
              <a:t>YOU GOT BEAT UP AND YOUR MONEY STOLEN AT NIGHT DUE TO RACIAL TENSION</a:t>
            </a:r>
            <a:endParaRPr b="1">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sp>
        <p:nvSpPr>
          <p:cNvPr id="118" name="Google Shape;118;p21"/>
          <p:cNvSpPr txBox="1"/>
          <p:nvPr>
            <p:ph type="title"/>
          </p:nvPr>
        </p:nvSpPr>
        <p:spPr>
          <a:xfrm>
            <a:off x="689700" y="316425"/>
            <a:ext cx="7955400" cy="922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lt1"/>
                </a:solidFill>
              </a:rPr>
              <a:t>You should be thankful that you </a:t>
            </a:r>
            <a:r>
              <a:rPr b="1" lang="en">
                <a:solidFill>
                  <a:schemeClr val="lt1"/>
                </a:solidFill>
              </a:rPr>
              <a:t>owe</a:t>
            </a:r>
            <a:r>
              <a:rPr b="1" lang="en">
                <a:solidFill>
                  <a:schemeClr val="lt1"/>
                </a:solidFill>
              </a:rPr>
              <a:t> me money! Otherwise you would of gotten </a:t>
            </a:r>
            <a:r>
              <a:rPr b="1" lang="en">
                <a:solidFill>
                  <a:schemeClr val="lt1"/>
                </a:solidFill>
              </a:rPr>
              <a:t>beaten</a:t>
            </a:r>
            <a:r>
              <a:rPr b="1" lang="en">
                <a:solidFill>
                  <a:schemeClr val="lt1"/>
                </a:solidFill>
              </a:rPr>
              <a:t> up tonight</a:t>
            </a:r>
            <a:r>
              <a:rPr b="1" lang="en"/>
              <a:t>.</a:t>
            </a:r>
            <a:endParaRPr b="1"/>
          </a:p>
        </p:txBody>
      </p:sp>
      <p:pic>
        <p:nvPicPr>
          <p:cNvPr id="119" name="Google Shape;119;p21"/>
          <p:cNvPicPr preferRelativeResize="0"/>
          <p:nvPr/>
        </p:nvPicPr>
        <p:blipFill rotWithShape="1">
          <a:blip r:embed="rId3">
            <a:alphaModFix/>
          </a:blip>
          <a:srcRect b="11319" l="7030" r="6702" t="4077"/>
          <a:stretch/>
        </p:blipFill>
        <p:spPr>
          <a:xfrm>
            <a:off x="3193938" y="1325738"/>
            <a:ext cx="2756126" cy="340387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